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73" r:id="rId3"/>
    <p:sldId id="265" r:id="rId4"/>
    <p:sldId id="260" r:id="rId5"/>
    <p:sldId id="261" r:id="rId6"/>
    <p:sldId id="268" r:id="rId7"/>
    <p:sldId id="271" r:id="rId8"/>
    <p:sldId id="272" r:id="rId9"/>
    <p:sldId id="267" r:id="rId10"/>
    <p:sldId id="263" r:id="rId11"/>
    <p:sldId id="275" r:id="rId12"/>
    <p:sldId id="274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36D4D8-0F5E-4145-9F6F-B2AB4E5455D7}">
          <p14:sldIdLst>
            <p14:sldId id="262"/>
            <p14:sldId id="273"/>
            <p14:sldId id="265"/>
            <p14:sldId id="260"/>
            <p14:sldId id="261"/>
            <p14:sldId id="268"/>
            <p14:sldId id="271"/>
            <p14:sldId id="272"/>
            <p14:sldId id="267"/>
            <p14:sldId id="263"/>
            <p14:sldId id="275"/>
            <p14:sldId id="274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4E93C3"/>
    <a:srgbClr val="925F54"/>
    <a:srgbClr val="2CA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6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4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0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9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1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6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6FE2C-064A-A44C-84D2-75BEFB026B41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F2D08-6F90-9848-9BFF-B86E27C4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4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emf"/><Relationship Id="rId20" Type="http://schemas.openxmlformats.org/officeDocument/2006/relationships/image" Target="../media/image29.emf"/><Relationship Id="rId21" Type="http://schemas.openxmlformats.org/officeDocument/2006/relationships/image" Target="../media/image30.emf"/><Relationship Id="rId22" Type="http://schemas.openxmlformats.org/officeDocument/2006/relationships/image" Target="../media/image10.emf"/><Relationship Id="rId10" Type="http://schemas.openxmlformats.org/officeDocument/2006/relationships/image" Target="../media/image19.emf"/><Relationship Id="rId11" Type="http://schemas.openxmlformats.org/officeDocument/2006/relationships/image" Target="../media/image20.emf"/><Relationship Id="rId12" Type="http://schemas.openxmlformats.org/officeDocument/2006/relationships/image" Target="../media/image21.emf"/><Relationship Id="rId13" Type="http://schemas.openxmlformats.org/officeDocument/2006/relationships/image" Target="../media/image22.emf"/><Relationship Id="rId14" Type="http://schemas.openxmlformats.org/officeDocument/2006/relationships/image" Target="../media/image23.emf"/><Relationship Id="rId15" Type="http://schemas.openxmlformats.org/officeDocument/2006/relationships/image" Target="../media/image24.emf"/><Relationship Id="rId16" Type="http://schemas.openxmlformats.org/officeDocument/2006/relationships/image" Target="../media/image25.emf"/><Relationship Id="rId17" Type="http://schemas.openxmlformats.org/officeDocument/2006/relationships/image" Target="../media/image26.emf"/><Relationship Id="rId18" Type="http://schemas.openxmlformats.org/officeDocument/2006/relationships/image" Target="../media/image27.emf"/><Relationship Id="rId19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8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3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0"/>
          <a:stretch/>
        </p:blipFill>
        <p:spPr>
          <a:xfrm>
            <a:off x="0" y="412387"/>
            <a:ext cx="12216827" cy="64456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38193" y="735876"/>
            <a:ext cx="5449495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2"/>
                </a:solidFill>
              </a:rPr>
              <a:t>Moulin water level fluctuations</a:t>
            </a:r>
          </a:p>
          <a:p>
            <a:pPr algn="ctr"/>
            <a:r>
              <a:rPr lang="en-US" sz="3600" dirty="0" smtClean="0">
                <a:solidFill>
                  <a:schemeClr val="bg2"/>
                </a:solidFill>
              </a:rPr>
              <a:t>in the Greenland Ice Sheet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232" y="5092460"/>
            <a:ext cx="2643741" cy="1200329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Celia Trunz</a:t>
            </a:r>
          </a:p>
          <a:p>
            <a:r>
              <a:rPr lang="en-US" dirty="0" err="1" smtClean="0"/>
              <a:t>Dr</a:t>
            </a:r>
            <a:r>
              <a:rPr lang="en-US" dirty="0" smtClean="0"/>
              <a:t> Matthew </a:t>
            </a:r>
            <a:r>
              <a:rPr lang="en-US" dirty="0" smtClean="0"/>
              <a:t>D. Covington</a:t>
            </a:r>
          </a:p>
          <a:p>
            <a:r>
              <a:rPr lang="en-US" dirty="0" err="1" smtClean="0"/>
              <a:t>Dr</a:t>
            </a:r>
            <a:r>
              <a:rPr lang="en-US" dirty="0" smtClean="0"/>
              <a:t> Jason </a:t>
            </a:r>
            <a:r>
              <a:rPr lang="en-US" dirty="0" smtClean="0"/>
              <a:t>D. Gulley</a:t>
            </a:r>
          </a:p>
          <a:p>
            <a:r>
              <a:rPr lang="en-US" dirty="0" smtClean="0"/>
              <a:t>Jessica </a:t>
            </a:r>
            <a:r>
              <a:rPr lang="en-US" dirty="0" err="1" smtClean="0"/>
              <a:t>Meijia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88" y="1320313"/>
            <a:ext cx="11331523" cy="44869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9571" y="15389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Background and motivation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404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4" y="5191458"/>
            <a:ext cx="6368312" cy="14151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9571" y="15389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Results </a:t>
            </a:r>
            <a:r>
              <a:rPr lang="mr-IN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–</a:t>
            </a:r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 parameter influence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0490" y="4629189"/>
            <a:ext cx="295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Fluctuation timescale [hours]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7556" y="1594920"/>
            <a:ext cx="11677304" cy="3121595"/>
            <a:chOff x="327962" y="1664642"/>
            <a:chExt cx="11677304" cy="312159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87" b="4024"/>
            <a:stretch/>
          </p:blipFill>
          <p:spPr>
            <a:xfrm>
              <a:off x="7433266" y="1691000"/>
              <a:ext cx="4572000" cy="309392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89" r="9731" b="4021"/>
            <a:stretch/>
          </p:blipFill>
          <p:spPr>
            <a:xfrm>
              <a:off x="3872421" y="1691013"/>
              <a:ext cx="4127090" cy="309392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32" r="9721" b="4022"/>
            <a:stretch/>
          </p:blipFill>
          <p:spPr>
            <a:xfrm>
              <a:off x="327962" y="1664642"/>
              <a:ext cx="4127543" cy="312159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216286" y="131118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Z=200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583916" y="131118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Z=1000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16729" y="131118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Z=500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87813" y="4404332"/>
            <a:ext cx="3263746" cy="1822018"/>
            <a:chOff x="2809508" y="4588681"/>
            <a:chExt cx="3263746" cy="182201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6" name="TextBox 15"/>
            <p:cNvSpPr txBox="1"/>
            <p:nvPr/>
          </p:nvSpPr>
          <p:spPr>
            <a:xfrm>
              <a:off x="2809508" y="5764368"/>
              <a:ext cx="2467983" cy="646331"/>
            </a:xfrm>
            <a:prstGeom prst="rect">
              <a:avLst/>
            </a:prstGeom>
            <a:grpFill/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Near instant equilibrium</a:t>
              </a:r>
            </a:p>
            <a:p>
              <a:r>
                <a:rPr lang="en-US" dirty="0" smtClean="0"/>
                <a:t>No visible timescales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295849" y="4588681"/>
              <a:ext cx="777405" cy="1122444"/>
            </a:xfrm>
            <a:prstGeom prst="straightConnector1">
              <a:avLst/>
            </a:prstGeom>
            <a:grpFill/>
            <a:ln w="539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>
            <a:off x="9337534" y="1084882"/>
            <a:ext cx="224388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89879" y="715550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Recharge DECREASE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446577" y="1828800"/>
            <a:ext cx="0" cy="24024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7374040" y="2938044"/>
            <a:ext cx="177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Radius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/>
          <a:stretch/>
        </p:blipFill>
        <p:spPr>
          <a:xfrm>
            <a:off x="2" y="3544170"/>
            <a:ext cx="11821294" cy="325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41952" y="4536297"/>
            <a:ext cx="135005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R=2m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/s</a:t>
            </a:r>
          </a:p>
          <a:p>
            <a:r>
              <a:rPr lang="en-US" sz="2400" dirty="0" smtClean="0"/>
              <a:t>Z=1000m</a:t>
            </a:r>
          </a:p>
          <a:p>
            <a:r>
              <a:rPr lang="en-US" sz="2400" dirty="0" smtClean="0"/>
              <a:t>r=5m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/>
          <a:stretch/>
        </p:blipFill>
        <p:spPr>
          <a:xfrm>
            <a:off x="0" y="409612"/>
            <a:ext cx="11784224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41952" y="1550739"/>
            <a:ext cx="135005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R=2m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/s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Z</a:t>
            </a:r>
          </a:p>
          <a:p>
            <a:r>
              <a:rPr lang="en-US" sz="2400" dirty="0" smtClean="0"/>
              <a:t>r=5m</a:t>
            </a:r>
          </a:p>
          <a:p>
            <a:r>
              <a:rPr lang="en-US" sz="2400" dirty="0" smtClean="0"/>
              <a:t>L=1000m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90111" y="1181407"/>
            <a:ext cx="1218603" cy="369332"/>
          </a:xfrm>
          <a:prstGeom prst="rect">
            <a:avLst/>
          </a:prstGeom>
          <a:solidFill>
            <a:srgbClr val="925F54">
              <a:alpha val="70000"/>
            </a:srgb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 = 1200 m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512514" y="1554701"/>
            <a:ext cx="377597" cy="414790"/>
          </a:xfrm>
          <a:prstGeom prst="straightConnector1">
            <a:avLst/>
          </a:prstGeom>
          <a:ln>
            <a:solidFill>
              <a:srgbClr val="925F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45981" y="3476146"/>
            <a:ext cx="1119217" cy="369332"/>
          </a:xfrm>
          <a:prstGeom prst="rect">
            <a:avLst/>
          </a:prstGeom>
          <a:solidFill>
            <a:srgbClr val="4E93C3">
              <a:alpha val="56000"/>
            </a:srgb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 = 200 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628240" y="3200517"/>
            <a:ext cx="217741" cy="275630"/>
          </a:xfrm>
          <a:prstGeom prst="straightConnector1">
            <a:avLst/>
          </a:prstGeom>
          <a:ln>
            <a:solidFill>
              <a:srgbClr val="4E93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9571" y="15389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Results </a:t>
            </a:r>
            <a:r>
              <a:rPr lang="mr-IN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–</a:t>
            </a:r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 parameter influence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945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/>
          <a:stretch/>
        </p:blipFill>
        <p:spPr>
          <a:xfrm>
            <a:off x="-4380" y="519674"/>
            <a:ext cx="11784223" cy="325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41950" y="1065424"/>
            <a:ext cx="135005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R</a:t>
            </a:r>
          </a:p>
          <a:p>
            <a:r>
              <a:rPr lang="en-US" sz="2400" dirty="0" smtClean="0"/>
              <a:t>Z=1000m</a:t>
            </a:r>
          </a:p>
          <a:p>
            <a:r>
              <a:rPr lang="en-US" sz="2400" dirty="0" smtClean="0"/>
              <a:t>r=5m</a:t>
            </a:r>
          </a:p>
          <a:p>
            <a:r>
              <a:rPr lang="en-US" sz="2400" dirty="0" smtClean="0"/>
              <a:t>L=1000m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509" y="1381152"/>
            <a:ext cx="1138902" cy="369332"/>
          </a:xfrm>
          <a:prstGeom prst="rect">
            <a:avLst/>
          </a:prstGeom>
          <a:solidFill>
            <a:srgbClr val="4E93C3">
              <a:alpha val="6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R = 1 m</a:t>
            </a:r>
            <a:r>
              <a:rPr lang="en-US" baseline="30000" smtClean="0"/>
              <a:t>3</a:t>
            </a:r>
            <a:r>
              <a:rPr lang="en-US" smtClean="0"/>
              <a:t>/s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747278" y="1750484"/>
            <a:ext cx="578703" cy="45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45597" y="2970231"/>
            <a:ext cx="1138902" cy="369332"/>
          </a:xfrm>
          <a:prstGeom prst="rect">
            <a:avLst/>
          </a:prstGeom>
          <a:solidFill>
            <a:srgbClr val="2CA02B">
              <a:alpha val="56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 = 6 m</a:t>
            </a:r>
            <a:r>
              <a:rPr lang="en-US" baseline="30000" dirty="0" smtClean="0"/>
              <a:t>3</a:t>
            </a:r>
            <a:r>
              <a:rPr lang="en-US" dirty="0" smtClean="0"/>
              <a:t>/s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227856" y="2694602"/>
            <a:ext cx="217741" cy="275630"/>
          </a:xfrm>
          <a:prstGeom prst="straightConnector1">
            <a:avLst/>
          </a:prstGeom>
          <a:ln>
            <a:solidFill>
              <a:srgbClr val="2CA0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/>
          <a:stretch/>
        </p:blipFill>
        <p:spPr>
          <a:xfrm>
            <a:off x="0" y="3446850"/>
            <a:ext cx="11821294" cy="32512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841950" y="4269447"/>
            <a:ext cx="135005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R=2m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/s</a:t>
            </a:r>
          </a:p>
          <a:p>
            <a:r>
              <a:rPr lang="en-US" sz="2400" dirty="0" smtClean="0"/>
              <a:t>Z=1000m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r</a:t>
            </a:r>
          </a:p>
          <a:p>
            <a:r>
              <a:rPr lang="en-US" sz="2400" dirty="0" smtClean="0"/>
              <a:t>L=1000m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75589" y="4848317"/>
            <a:ext cx="840295" cy="369332"/>
          </a:xfrm>
          <a:prstGeom prst="rect">
            <a:avLst/>
          </a:prstGeom>
          <a:solidFill>
            <a:srgbClr val="2CA02B">
              <a:alpha val="56000"/>
            </a:srgb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 = 6 m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533135" y="5217649"/>
            <a:ext cx="242455" cy="219673"/>
          </a:xfrm>
          <a:prstGeom prst="straightConnector1">
            <a:avLst/>
          </a:prstGeom>
          <a:ln>
            <a:solidFill>
              <a:srgbClr val="2CA0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63684" y="3955540"/>
            <a:ext cx="1138902" cy="369332"/>
          </a:xfrm>
          <a:prstGeom prst="rect">
            <a:avLst/>
          </a:prstGeom>
          <a:solidFill>
            <a:srgbClr val="4E93C3">
              <a:alpha val="65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 = 1 m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680519" y="4324872"/>
            <a:ext cx="277638" cy="13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9571" y="15389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Results </a:t>
            </a:r>
            <a:r>
              <a:rPr lang="mr-IN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–</a:t>
            </a:r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 parameter influence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99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9571" y="15389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Background and motivation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6961" y="975102"/>
            <a:ext cx="8705865" cy="5062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63724" y="5877756"/>
            <a:ext cx="3843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effectLst/>
              </a:rPr>
              <a:t>Nienow</a:t>
            </a:r>
            <a:r>
              <a:rPr lang="en-US" sz="1100" dirty="0"/>
              <a:t> </a:t>
            </a:r>
            <a:r>
              <a:rPr lang="en-US" sz="1100" dirty="0" smtClean="0"/>
              <a:t>et al. </a:t>
            </a:r>
            <a:r>
              <a:rPr lang="en-US" sz="1100" dirty="0" smtClean="0">
                <a:effectLst/>
              </a:rPr>
              <a:t>(2017). </a:t>
            </a:r>
            <a:r>
              <a:rPr lang="en-US" sz="1100" i="1" dirty="0" err="1" smtClean="0">
                <a:effectLst/>
              </a:rPr>
              <a:t>Curr</a:t>
            </a:r>
            <a:r>
              <a:rPr lang="en-US" sz="1100" i="1" dirty="0" smtClean="0">
                <a:effectLst/>
              </a:rPr>
              <a:t> </a:t>
            </a:r>
            <a:r>
              <a:rPr lang="en-US" sz="1100" i="1" dirty="0" err="1" smtClean="0">
                <a:effectLst/>
              </a:rPr>
              <a:t>Clim</a:t>
            </a:r>
            <a:r>
              <a:rPr lang="en-US" sz="1100" i="1" dirty="0" smtClean="0">
                <a:effectLst/>
              </a:rPr>
              <a:t> Change Rep,</a:t>
            </a:r>
            <a:r>
              <a:rPr lang="en-US" sz="1100" dirty="0" smtClean="0">
                <a:effectLst/>
              </a:rPr>
              <a:t> 1–15. https://</a:t>
            </a:r>
            <a:r>
              <a:rPr lang="en-US" sz="1100" dirty="0" err="1" smtClean="0">
                <a:effectLst/>
              </a:rPr>
              <a:t>doi.org</a:t>
            </a:r>
            <a:r>
              <a:rPr lang="en-US" sz="1100" dirty="0" smtClean="0">
                <a:effectLst/>
              </a:rPr>
              <a:t>/10.1007/s40641-017-0083-9</a:t>
            </a:r>
            <a:endParaRPr lang="en-US" sz="1100" dirty="0">
              <a:effectLst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53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rc 32"/>
          <p:cNvSpPr/>
          <p:nvPr/>
        </p:nvSpPr>
        <p:spPr>
          <a:xfrm>
            <a:off x="4297058" y="663879"/>
            <a:ext cx="3719600" cy="5073042"/>
          </a:xfrm>
          <a:prstGeom prst="arc">
            <a:avLst>
              <a:gd name="adj1" fmla="val 14472999"/>
              <a:gd name="adj2" fmla="val 21520530"/>
            </a:avLst>
          </a:prstGeom>
          <a:ln w="63500">
            <a:solidFill>
              <a:schemeClr val="accent4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25" y="896082"/>
            <a:ext cx="5971808" cy="57212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9571" y="1538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Model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954041" y="906522"/>
            <a:ext cx="8119044" cy="3353981"/>
            <a:chOff x="2300605" y="817186"/>
            <a:chExt cx="9891395" cy="4086140"/>
          </a:xfrm>
        </p:grpSpPr>
        <p:grpSp>
          <p:nvGrpSpPr>
            <p:cNvPr id="27" name="Group 26"/>
            <p:cNvGrpSpPr/>
            <p:nvPr/>
          </p:nvGrpSpPr>
          <p:grpSpPr>
            <a:xfrm>
              <a:off x="2300605" y="817186"/>
              <a:ext cx="1863407" cy="1227551"/>
              <a:chOff x="1007563" y="929921"/>
              <a:chExt cx="1863407" cy="122755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219977" y="967918"/>
                <a:ext cx="551016" cy="55101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417" b="50000"/>
              <a:stretch/>
            </p:blipFill>
            <p:spPr>
              <a:xfrm>
                <a:off x="1007563" y="929921"/>
                <a:ext cx="1863407" cy="1227551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4611872" y="3675775"/>
              <a:ext cx="7580128" cy="1227551"/>
              <a:chOff x="2653637" y="4547919"/>
              <a:chExt cx="7580128" cy="1227551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2770993" y="4610678"/>
                <a:ext cx="551016" cy="551016"/>
              </a:xfrm>
              <a:prstGeom prst="ellipse">
                <a:avLst/>
              </a:prstGeom>
              <a:solidFill>
                <a:schemeClr val="accent2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>
              <a:xfrm>
                <a:off x="2653637" y="4547919"/>
                <a:ext cx="7580128" cy="1227551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4715028" y="1442921"/>
              <a:ext cx="1743256" cy="1089585"/>
              <a:chOff x="5654380" y="2543393"/>
              <a:chExt cx="1743256" cy="1089585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187870" y="2792554"/>
                <a:ext cx="551016" cy="551016"/>
              </a:xfrm>
              <a:prstGeom prst="ellipse">
                <a:avLst/>
              </a:prstGeom>
              <a:solidFill>
                <a:schemeClr val="accent2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654380" y="2793687"/>
                <a:ext cx="551016" cy="55101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2785" b="71564"/>
              <a:stretch/>
            </p:blipFill>
            <p:spPr>
              <a:xfrm>
                <a:off x="5788971" y="2543393"/>
                <a:ext cx="1608665" cy="1089585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4064035" y="1282072"/>
              <a:ext cx="633268" cy="431756"/>
            </a:xfrm>
            <a:prstGeom prst="straightConnector1">
              <a:avLst/>
            </a:prstGeom>
            <a:ln w="63500">
              <a:solidFill>
                <a:schemeClr val="accent4">
                  <a:lumMod val="60000"/>
                  <a:lumOff val="4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013272" y="2429716"/>
              <a:ext cx="425885" cy="1186790"/>
            </a:xfrm>
            <a:prstGeom prst="straightConnector1">
              <a:avLst/>
            </a:prstGeom>
            <a:ln w="635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8806119" y="962967"/>
            <a:ext cx="2116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= Recharge</a:t>
            </a:r>
          </a:p>
          <a:p>
            <a:r>
              <a:rPr lang="en-US" dirty="0" smtClean="0"/>
              <a:t>Q = Discharge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R</a:t>
            </a:r>
            <a:r>
              <a:rPr lang="en-US" dirty="0" smtClean="0"/>
              <a:t> = Moulin section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C</a:t>
            </a:r>
            <a:r>
              <a:rPr lang="en-US" dirty="0" smtClean="0"/>
              <a:t> = Channel section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192594" y="6125497"/>
            <a:ext cx="1179871" cy="38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501370"/>
              </p:ext>
            </p:extLst>
          </p:nvPr>
        </p:nvGraphicFramePr>
        <p:xfrm>
          <a:off x="8016658" y="4647940"/>
          <a:ext cx="3342197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7177"/>
                <a:gridCol w="1855020"/>
              </a:tblGrid>
              <a:tr h="3450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/>
                </a:tc>
              </a:tr>
              <a:tr h="3450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1-10 m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dirty="0" smtClean="0"/>
                        <a:t>/s</a:t>
                      </a:r>
                      <a:endParaRPr lang="en-US" dirty="0"/>
                    </a:p>
                  </a:txBody>
                  <a:tcPr/>
                </a:tc>
              </a:tr>
              <a:tr h="3450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100-1000 m</a:t>
                      </a:r>
                    </a:p>
                  </a:txBody>
                  <a:tcPr/>
                </a:tc>
              </a:tr>
              <a:tr h="3450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1-10 m</a:t>
                      </a:r>
                    </a:p>
                  </a:txBody>
                  <a:tcPr/>
                </a:tc>
              </a:tr>
              <a:tr h="3450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100-1000 m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9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888"/>
            <a:ext cx="12192000" cy="325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"/>
          <a:stretch/>
        </p:blipFill>
        <p:spPr>
          <a:xfrm>
            <a:off x="913708" y="397420"/>
            <a:ext cx="11278292" cy="325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915" y="1638299"/>
            <a:ext cx="481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7748" y="4705086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Dc</a:t>
            </a:r>
            <a:endParaRPr lang="en-US" sz="4400" dirty="0"/>
          </a:p>
        </p:txBody>
      </p:sp>
      <p:sp>
        <p:nvSpPr>
          <p:cNvPr id="13" name="TextBox 12"/>
          <p:cNvSpPr txBox="1"/>
          <p:nvPr/>
        </p:nvSpPr>
        <p:spPr>
          <a:xfrm>
            <a:off x="10243747" y="2855498"/>
            <a:ext cx="1550424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R=2m</a:t>
            </a:r>
            <a:r>
              <a:rPr lang="en-US" sz="2800" baseline="30000" dirty="0" smtClean="0"/>
              <a:t>3</a:t>
            </a:r>
            <a:r>
              <a:rPr lang="en-US" sz="2800" dirty="0" smtClean="0"/>
              <a:t>/s</a:t>
            </a:r>
          </a:p>
          <a:p>
            <a:r>
              <a:rPr lang="en-US" sz="2800" dirty="0" smtClean="0"/>
              <a:t>Z=1000m</a:t>
            </a:r>
          </a:p>
          <a:p>
            <a:r>
              <a:rPr lang="en-US" sz="2800" dirty="0" smtClean="0"/>
              <a:t>r=5m</a:t>
            </a:r>
          </a:p>
          <a:p>
            <a:r>
              <a:rPr lang="en-US" sz="2800" dirty="0" smtClean="0"/>
              <a:t>L=1000m</a:t>
            </a:r>
          </a:p>
        </p:txBody>
      </p:sp>
      <p:sp>
        <p:nvSpPr>
          <p:cNvPr id="15" name="Arc 14"/>
          <p:cNvSpPr/>
          <p:nvPr/>
        </p:nvSpPr>
        <p:spPr>
          <a:xfrm rot="10800000">
            <a:off x="2199503" y="-1291855"/>
            <a:ext cx="8044244" cy="3484606"/>
          </a:xfrm>
          <a:prstGeom prst="arc">
            <a:avLst>
              <a:gd name="adj1" fmla="val 16200000"/>
              <a:gd name="adj2" fmla="val 21185704"/>
            </a:avLst>
          </a:prstGeom>
          <a:ln w="31750">
            <a:solidFill>
              <a:schemeClr val="accent2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448862" y="2738065"/>
            <a:ext cx="2415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#1-oscillation</a:t>
            </a:r>
            <a:endParaRPr lang="en-US" sz="3200" dirty="0">
              <a:solidFill>
                <a:schemeClr val="accent2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817340" y="3061435"/>
            <a:ext cx="407773" cy="0"/>
          </a:xfrm>
          <a:prstGeom prst="line">
            <a:avLst/>
          </a:prstGeom>
          <a:ln w="41275">
            <a:solidFill>
              <a:schemeClr val="accent2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04004" y="1345911"/>
            <a:ext cx="1688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accent2"/>
                </a:solidFill>
              </a:rPr>
              <a:t>#2-decay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79571" y="1538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Results - Timescales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70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3942670"/>
            <a:ext cx="12192000" cy="2915329"/>
          </a:xfrm>
          <a:prstGeom prst="rect">
            <a:avLst/>
          </a:prstGeom>
          <a:solidFill>
            <a:srgbClr val="DCDCDC"/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336887" y="405539"/>
            <a:ext cx="11784224" cy="3445153"/>
            <a:chOff x="24825" y="1804460"/>
            <a:chExt cx="11784224" cy="34451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"/>
            <a:stretch/>
          </p:blipFill>
          <p:spPr>
            <a:xfrm>
              <a:off x="24825" y="1804460"/>
              <a:ext cx="11784224" cy="3251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914936" y="2576255"/>
              <a:ext cx="1218603" cy="369332"/>
            </a:xfrm>
            <a:prstGeom prst="rect">
              <a:avLst/>
            </a:prstGeom>
            <a:solidFill>
              <a:srgbClr val="925F54">
                <a:alpha val="70000"/>
              </a:srgbClr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Z = 1200 m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6537339" y="2949549"/>
              <a:ext cx="377597" cy="414790"/>
            </a:xfrm>
            <a:prstGeom prst="straightConnector1">
              <a:avLst/>
            </a:prstGeom>
            <a:ln>
              <a:solidFill>
                <a:srgbClr val="925F5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737262" y="4880281"/>
              <a:ext cx="1119217" cy="369332"/>
            </a:xfrm>
            <a:prstGeom prst="rect">
              <a:avLst/>
            </a:prstGeom>
            <a:solidFill>
              <a:srgbClr val="4E93C3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Z = 200 m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7992599" y="4585702"/>
              <a:ext cx="744663" cy="502314"/>
            </a:xfrm>
            <a:prstGeom prst="straightConnector1">
              <a:avLst/>
            </a:prstGeom>
            <a:ln>
              <a:solidFill>
                <a:srgbClr val="4E93C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9571" y="15389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Results </a:t>
            </a:r>
            <a:r>
              <a:rPr lang="mr-IN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–</a:t>
            </a:r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 parameter influence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0"/>
          <a:stretch/>
        </p:blipFill>
        <p:spPr>
          <a:xfrm>
            <a:off x="2256934" y="3942669"/>
            <a:ext cx="4148009" cy="2915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18809" y="1616693"/>
            <a:ext cx="133562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R=2m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/s</a:t>
            </a:r>
          </a:p>
          <a:p>
            <a:r>
              <a:rPr lang="en-US" sz="2400" dirty="0" smtClean="0"/>
              <a:t>r=5m</a:t>
            </a:r>
          </a:p>
          <a:p>
            <a:r>
              <a:rPr lang="en-US" sz="2400" dirty="0" smtClean="0"/>
              <a:t>L=1000m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5549" y="4781449"/>
            <a:ext cx="2470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Identifying timescales </a:t>
            </a:r>
          </a:p>
          <a:p>
            <a:r>
              <a:rPr lang="en-US" dirty="0" smtClean="0"/>
              <a:t>with a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76185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9571" y="15389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Results </a:t>
            </a:r>
            <a:r>
              <a:rPr lang="mr-IN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–</a:t>
            </a:r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 parameter influence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4358" y="5818892"/>
            <a:ext cx="295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Fluctuation timescale [hours]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923751" y="774675"/>
            <a:ext cx="7571016" cy="5762663"/>
            <a:chOff x="7472693" y="1275007"/>
            <a:chExt cx="4572000" cy="34799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87" b="4024"/>
            <a:stretch/>
          </p:blipFill>
          <p:spPr>
            <a:xfrm>
              <a:off x="7472693" y="1661046"/>
              <a:ext cx="4572000" cy="3093929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9284097" y="1559884"/>
              <a:ext cx="2243886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512691" y="1275007"/>
              <a:ext cx="1313591" cy="223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Recharge DECREASE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8161576" y="1929227"/>
              <a:ext cx="0" cy="240247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6200000">
              <a:off x="7742207" y="3096494"/>
              <a:ext cx="1166816" cy="223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Radius INCREASE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866106" y="4209602"/>
              <a:ext cx="768240" cy="223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Z=1000 m</a:t>
              </a:r>
              <a:endParaRPr lang="en-US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833608" y="6352672"/>
            <a:ext cx="18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 [hours]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930285" y="2502651"/>
            <a:ext cx="89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[m3/s]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9571" y="15389"/>
            <a:ext cx="345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Results </a:t>
            </a:r>
            <a:r>
              <a:rPr lang="mr-IN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–</a:t>
            </a:r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 parameter influence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54305" y="4130451"/>
            <a:ext cx="295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Fluctuation timescale [hours]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41056" y="77026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Z=1000</a:t>
            </a:r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8937885" y="1188274"/>
            <a:ext cx="2668062" cy="2586351"/>
          </a:xfrm>
          <a:custGeom>
            <a:avLst/>
            <a:gdLst>
              <a:gd name="connsiteX0" fmla="*/ 0 w 2668062"/>
              <a:gd name="connsiteY0" fmla="*/ 2586351 h 2586351"/>
              <a:gd name="connsiteX1" fmla="*/ 363255 w 2668062"/>
              <a:gd name="connsiteY1" fmla="*/ 2323304 h 2586351"/>
              <a:gd name="connsiteX2" fmla="*/ 651354 w 2668062"/>
              <a:gd name="connsiteY2" fmla="*/ 2022679 h 2586351"/>
              <a:gd name="connsiteX3" fmla="*/ 876822 w 2668062"/>
              <a:gd name="connsiteY3" fmla="*/ 1747107 h 2586351"/>
              <a:gd name="connsiteX4" fmla="*/ 1027134 w 2668062"/>
              <a:gd name="connsiteY4" fmla="*/ 1471534 h 2586351"/>
              <a:gd name="connsiteX5" fmla="*/ 1528176 w 2668062"/>
              <a:gd name="connsiteY5" fmla="*/ 1158383 h 2586351"/>
              <a:gd name="connsiteX6" fmla="*/ 1866378 w 2668062"/>
              <a:gd name="connsiteY6" fmla="*/ 882811 h 2586351"/>
              <a:gd name="connsiteX7" fmla="*/ 2179529 w 2668062"/>
              <a:gd name="connsiteY7" fmla="*/ 607238 h 2586351"/>
              <a:gd name="connsiteX8" fmla="*/ 2430050 w 2668062"/>
              <a:gd name="connsiteY8" fmla="*/ 319140 h 2586351"/>
              <a:gd name="connsiteX9" fmla="*/ 2630466 w 2668062"/>
              <a:gd name="connsiteY9" fmla="*/ 18515 h 2586351"/>
              <a:gd name="connsiteX10" fmla="*/ 2668044 w 2668062"/>
              <a:gd name="connsiteY10" fmla="*/ 31041 h 258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8062" h="2586351">
                <a:moveTo>
                  <a:pt x="0" y="2586351"/>
                </a:moveTo>
                <a:cubicBezTo>
                  <a:pt x="127348" y="2501800"/>
                  <a:pt x="254696" y="2417249"/>
                  <a:pt x="363255" y="2323304"/>
                </a:cubicBezTo>
                <a:cubicBezTo>
                  <a:pt x="471814" y="2229359"/>
                  <a:pt x="565760" y="2118712"/>
                  <a:pt x="651354" y="2022679"/>
                </a:cubicBezTo>
                <a:cubicBezTo>
                  <a:pt x="736948" y="1926646"/>
                  <a:pt x="814192" y="1838965"/>
                  <a:pt x="876822" y="1747107"/>
                </a:cubicBezTo>
                <a:cubicBezTo>
                  <a:pt x="939452" y="1655249"/>
                  <a:pt x="918575" y="1569655"/>
                  <a:pt x="1027134" y="1471534"/>
                </a:cubicBezTo>
                <a:cubicBezTo>
                  <a:pt x="1135693" y="1373413"/>
                  <a:pt x="1388302" y="1256503"/>
                  <a:pt x="1528176" y="1158383"/>
                </a:cubicBezTo>
                <a:cubicBezTo>
                  <a:pt x="1668050" y="1060262"/>
                  <a:pt x="1757819" y="974668"/>
                  <a:pt x="1866378" y="882811"/>
                </a:cubicBezTo>
                <a:cubicBezTo>
                  <a:pt x="1974937" y="790954"/>
                  <a:pt x="2085584" y="701183"/>
                  <a:pt x="2179529" y="607238"/>
                </a:cubicBezTo>
                <a:cubicBezTo>
                  <a:pt x="2273474" y="513293"/>
                  <a:pt x="2354894" y="417260"/>
                  <a:pt x="2430050" y="319140"/>
                </a:cubicBezTo>
                <a:cubicBezTo>
                  <a:pt x="2505206" y="221020"/>
                  <a:pt x="2590800" y="66531"/>
                  <a:pt x="2630466" y="18515"/>
                </a:cubicBezTo>
                <a:cubicBezTo>
                  <a:pt x="2670132" y="-29501"/>
                  <a:pt x="2668044" y="31041"/>
                  <a:pt x="2668044" y="31041"/>
                </a:cubicBezTo>
              </a:path>
            </a:pathLst>
          </a:custGeom>
          <a:noFill/>
          <a:ln w="635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4157290"/>
            <a:ext cx="8229600" cy="1828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3" y="1407729"/>
            <a:ext cx="82296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7" b="4024"/>
          <a:stretch/>
        </p:blipFill>
        <p:spPr>
          <a:xfrm>
            <a:off x="7620000" y="1080367"/>
            <a:ext cx="4572000" cy="3093929"/>
          </a:xfrm>
          <a:prstGeom prst="rect">
            <a:avLst/>
          </a:prstGeom>
        </p:spPr>
      </p:pic>
      <p:sp>
        <p:nvSpPr>
          <p:cNvPr id="66" name="Freeform 65"/>
          <p:cNvSpPr/>
          <p:nvPr/>
        </p:nvSpPr>
        <p:spPr>
          <a:xfrm>
            <a:off x="8929181" y="1211944"/>
            <a:ext cx="2663986" cy="2555674"/>
          </a:xfrm>
          <a:custGeom>
            <a:avLst/>
            <a:gdLst>
              <a:gd name="connsiteX0" fmla="*/ 0 w 2663986"/>
              <a:gd name="connsiteY0" fmla="*/ 2555674 h 2555674"/>
              <a:gd name="connsiteX1" fmla="*/ 371959 w 2663986"/>
              <a:gd name="connsiteY1" fmla="*/ 2292203 h 2555674"/>
              <a:gd name="connsiteX2" fmla="*/ 635430 w 2663986"/>
              <a:gd name="connsiteY2" fmla="*/ 2044230 h 2555674"/>
              <a:gd name="connsiteX3" fmla="*/ 898901 w 2663986"/>
              <a:gd name="connsiteY3" fmla="*/ 1718766 h 2555674"/>
              <a:gd name="connsiteX4" fmla="*/ 1022888 w 2663986"/>
              <a:gd name="connsiteY4" fmla="*/ 1424298 h 2555674"/>
              <a:gd name="connsiteX5" fmla="*/ 1503335 w 2663986"/>
              <a:gd name="connsiteY5" fmla="*/ 1191824 h 2555674"/>
              <a:gd name="connsiteX6" fmla="*/ 1890793 w 2663986"/>
              <a:gd name="connsiteY6" fmla="*/ 850861 h 2555674"/>
              <a:gd name="connsiteX7" fmla="*/ 2154264 w 2663986"/>
              <a:gd name="connsiteY7" fmla="*/ 602888 h 2555674"/>
              <a:gd name="connsiteX8" fmla="*/ 2464230 w 2663986"/>
              <a:gd name="connsiteY8" fmla="*/ 261925 h 2555674"/>
              <a:gd name="connsiteX9" fmla="*/ 2650210 w 2663986"/>
              <a:gd name="connsiteY9" fmla="*/ 13952 h 2555674"/>
              <a:gd name="connsiteX10" fmla="*/ 2650210 w 2663986"/>
              <a:gd name="connsiteY10" fmla="*/ 29451 h 255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63986" h="2555674">
                <a:moveTo>
                  <a:pt x="0" y="2555674"/>
                </a:moveTo>
                <a:cubicBezTo>
                  <a:pt x="133027" y="2466559"/>
                  <a:pt x="266054" y="2377444"/>
                  <a:pt x="371959" y="2292203"/>
                </a:cubicBezTo>
                <a:cubicBezTo>
                  <a:pt x="477864" y="2206962"/>
                  <a:pt x="547606" y="2139803"/>
                  <a:pt x="635430" y="2044230"/>
                </a:cubicBezTo>
                <a:cubicBezTo>
                  <a:pt x="723254" y="1948657"/>
                  <a:pt x="834325" y="1822088"/>
                  <a:pt x="898901" y="1718766"/>
                </a:cubicBezTo>
                <a:cubicBezTo>
                  <a:pt x="963477" y="1615444"/>
                  <a:pt x="922149" y="1512122"/>
                  <a:pt x="1022888" y="1424298"/>
                </a:cubicBezTo>
                <a:cubicBezTo>
                  <a:pt x="1123627" y="1336474"/>
                  <a:pt x="1358684" y="1287397"/>
                  <a:pt x="1503335" y="1191824"/>
                </a:cubicBezTo>
                <a:cubicBezTo>
                  <a:pt x="1647986" y="1096251"/>
                  <a:pt x="1782305" y="949017"/>
                  <a:pt x="1890793" y="850861"/>
                </a:cubicBezTo>
                <a:cubicBezTo>
                  <a:pt x="1999281" y="752705"/>
                  <a:pt x="2058691" y="701044"/>
                  <a:pt x="2154264" y="602888"/>
                </a:cubicBezTo>
                <a:cubicBezTo>
                  <a:pt x="2249837" y="504732"/>
                  <a:pt x="2381572" y="360081"/>
                  <a:pt x="2464230" y="261925"/>
                </a:cubicBezTo>
                <a:cubicBezTo>
                  <a:pt x="2546888" y="163769"/>
                  <a:pt x="2619213" y="52698"/>
                  <a:pt x="2650210" y="13952"/>
                </a:cubicBezTo>
                <a:cubicBezTo>
                  <a:pt x="2681207" y="-24794"/>
                  <a:pt x="2650210" y="29451"/>
                  <a:pt x="2650210" y="29451"/>
                </a:cubicBezTo>
              </a:path>
            </a:pathLst>
          </a:custGeom>
          <a:noFill/>
          <a:ln w="6350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582084" y="6126911"/>
            <a:ext cx="6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Days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6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9571" y="1538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Conclusion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4803" y="4895150"/>
            <a:ext cx="471321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Does this set of equation represent the system?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1456" y="1399871"/>
            <a:ext cx="338630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Thinner ice permits the system </a:t>
            </a:r>
            <a:r>
              <a:rPr lang="en-US" smtClean="0"/>
              <a:t>to equilibrate faster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1456" y="2318050"/>
            <a:ext cx="3386300" cy="9551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Smaller recharge / Larger radius = longer time to equilibrate and wider oscillation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44803" y="5580021"/>
            <a:ext cx="284853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Is the system too simplified?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1456" y="79000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44803" y="428239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63406" y="2291111"/>
            <a:ext cx="395005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Simulate realistic recharge in the system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63406" y="2903871"/>
            <a:ext cx="521341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Compare output with water level measured in moulin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63406" y="1678351"/>
            <a:ext cx="16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1456" y="3519629"/>
            <a:ext cx="338630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Equilibrium varies strongly with the variation of the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7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" b="9272"/>
          <a:stretch/>
        </p:blipFill>
        <p:spPr>
          <a:xfrm>
            <a:off x="0" y="15389"/>
            <a:ext cx="12192000" cy="684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" b="12010"/>
          <a:stretch/>
        </p:blipFill>
        <p:spPr>
          <a:xfrm>
            <a:off x="0" y="15388"/>
            <a:ext cx="12192000" cy="68426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4822543" y="-2154437"/>
            <a:ext cx="7412670" cy="1446550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Moulin water level fluctuations</a:t>
            </a:r>
          </a:p>
          <a:p>
            <a:pPr algn="ctr"/>
            <a:r>
              <a:rPr lang="en-US" sz="4400" dirty="0" smtClean="0"/>
              <a:t>in the Greenland Ice Sheet</a:t>
            </a:r>
            <a:endParaRPr lang="en-US" sz="4400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4123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73155" y="0"/>
            <a:ext cx="4920149" cy="412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70985" y="1538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GREENLAND</a:t>
            </a:r>
            <a:endParaRPr lang="fr-FR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9571" y="1538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CH" b="1" dirty="0" smtClean="0">
                <a:solidFill>
                  <a:srgbClr val="FFD965"/>
                </a:solidFill>
                <a:latin typeface="Century Gothic"/>
                <a:cs typeface="Century Gothic"/>
              </a:rPr>
              <a:t>Questions?</a:t>
            </a:r>
            <a:endParaRPr lang="fr-CH" b="1" dirty="0">
              <a:solidFill>
                <a:srgbClr val="FFD965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2708" y="15389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rgbClr val="1F4E79"/>
                </a:solidFill>
                <a:latin typeface="Century Gothic"/>
                <a:cs typeface="Century Gothic"/>
              </a:rPr>
              <a:t>MOULIN WATERLEVEL FLUCTUATION TIMESCALES </a:t>
            </a:r>
            <a:endParaRPr lang="fr-CH" b="1" dirty="0">
              <a:solidFill>
                <a:srgbClr val="1F4E79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232" y="1314590"/>
            <a:ext cx="4202762" cy="461665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/>
              <a:t> THE </a:t>
            </a:r>
            <a:r>
              <a:rPr lang="en-US" sz="2400" b="1" dirty="0" smtClean="0"/>
              <a:t>END        </a:t>
            </a:r>
            <a:r>
              <a:rPr lang="en-US" sz="2400" dirty="0" smtClean="0"/>
              <a:t>(or the beginning)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02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360</Words>
  <Application>Microsoft Macintosh PowerPoint</Application>
  <PresentationFormat>Widescreen</PresentationFormat>
  <Paragraphs>126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Century 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celia.trunz@gmail.com</dc:creator>
  <cp:lastModifiedBy>celia.trunz@gmail.com</cp:lastModifiedBy>
  <cp:revision>47</cp:revision>
  <cp:lastPrinted>2017-11-03T14:35:03Z</cp:lastPrinted>
  <dcterms:created xsi:type="dcterms:W3CDTF">2017-11-01T23:29:57Z</dcterms:created>
  <dcterms:modified xsi:type="dcterms:W3CDTF">2017-12-04T15:17:22Z</dcterms:modified>
</cp:coreProperties>
</file>